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6" roundtripDataSignature="AMtx7mgIjOZ1G75jiCG+7Gtg39234VQhP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1" d="100"/>
          <a:sy n="111" d="100"/>
        </p:scale>
        <p:origin x="-516" y="-7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customschemas.google.com/relationships/presentationmetadata" Target="meta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999148158"/>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9" name="Google Shape;109;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5" name="Google Shape;115;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dcace7c6b4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dcace7c6b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6" name="Google Shape;126;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5" name="Google Shape;145;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0" name="Google Shape;150;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uščia" type="blank">
  <p:cSld name="BLANK">
    <p:spTree>
      <p:nvGrpSpPr>
        <p:cNvPr id="1" name="Shape 11"/>
        <p:cNvGrpSpPr/>
        <p:nvPr/>
      </p:nvGrpSpPr>
      <p:grpSpPr>
        <a:xfrm>
          <a:off x="0" y="0"/>
          <a:ext cx="0" cy="0"/>
          <a:chOff x="0" y="0"/>
          <a:chExt cx="0" cy="0"/>
        </a:xfrm>
      </p:grpSpPr>
      <p:sp>
        <p:nvSpPr>
          <p:cNvPr id="12" name="Google Shape;12;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Pavadinimo skaidrė" type="title">
  <p:cSld name="TITLE">
    <p:spTree>
      <p:nvGrpSpPr>
        <p:cNvPr id="1" name="Shape 15"/>
        <p:cNvGrpSpPr/>
        <p:nvPr/>
      </p:nvGrpSpPr>
      <p:grpSpPr>
        <a:xfrm>
          <a:off x="0" y="0"/>
          <a:ext cx="0" cy="0"/>
          <a:chOff x="0" y="0"/>
          <a:chExt cx="0" cy="0"/>
        </a:xfrm>
      </p:grpSpPr>
      <p:sp>
        <p:nvSpPr>
          <p:cNvPr id="16" name="Google Shape;16;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avadinimas ir turinys" type="obj">
  <p:cSld name="OBJECT">
    <p:spTree>
      <p:nvGrpSpPr>
        <p:cNvPr id="1" name="Shape 21"/>
        <p:cNvGrpSpPr/>
        <p:nvPr/>
      </p:nvGrpSpPr>
      <p:grpSpPr>
        <a:xfrm>
          <a:off x="0" y="0"/>
          <a:ext cx="0" cy="0"/>
          <a:chOff x="0" y="0"/>
          <a:chExt cx="0" cy="0"/>
        </a:xfrm>
      </p:grpSpPr>
      <p:sp>
        <p:nvSpPr>
          <p:cNvPr id="22" name="Google Shape;22;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kcijos antraštė"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urinys ir antraštė"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veikslėlis ir antraštė"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64" name="Google Shape;64;p2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kalus pavadinimas ir tekstas"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lt-L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lt-LT"/>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vasarasuknyga.lt/"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vasarasuknyga.lt/2021/05/21/duk/"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vardas.pavarde@avba.lt"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hyperlink" Target="http://vasarasuknyga.lt/taisykles/"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a:stretch/>
        </p:blipFill>
        <p:spPr>
          <a:xfrm>
            <a:off x="848497" y="1883195"/>
            <a:ext cx="4029464" cy="3459487"/>
          </a:xfrm>
          <a:prstGeom prst="rect">
            <a:avLst/>
          </a:prstGeom>
          <a:noFill/>
          <a:ln>
            <a:noFill/>
          </a:ln>
        </p:spPr>
      </p:pic>
      <p:sp>
        <p:nvSpPr>
          <p:cNvPr id="85" name="Google Shape;85;p1"/>
          <p:cNvSpPr txBox="1"/>
          <p:nvPr/>
        </p:nvSpPr>
        <p:spPr>
          <a:xfrm>
            <a:off x="5181600" y="181231"/>
            <a:ext cx="5642919" cy="501675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000" b="0" i="0" u="none" strike="noStrike" cap="none">
                <a:solidFill>
                  <a:schemeClr val="dk1"/>
                </a:solidFill>
                <a:latin typeface="Times New Roman"/>
                <a:ea typeface="Times New Roman"/>
                <a:cs typeface="Times New Roman"/>
                <a:sym typeface="Times New Roman"/>
              </a:rPr>
              <a:t>Skaitymo iššūkis prasidės 2021 m. birželio 1 d.</a:t>
            </a:r>
            <a:endParaRPr/>
          </a:p>
          <a:p>
            <a:pPr marL="0" marR="0" lvl="0" indent="0" algn="l" rtl="0">
              <a:spcBef>
                <a:spcPts val="0"/>
              </a:spcBef>
              <a:spcAft>
                <a:spcPts val="0"/>
              </a:spcAft>
              <a:buNone/>
            </a:pPr>
            <a:r>
              <a:rPr lang="lt-LT" sz="2000" i="1">
                <a:solidFill>
                  <a:schemeClr val="dk1"/>
                </a:solidFill>
                <a:latin typeface="Times New Roman"/>
                <a:ea typeface="Times New Roman"/>
                <a:cs typeface="Times New Roman"/>
                <a:sym typeface="Times New Roman"/>
              </a:rPr>
              <a:t>Šių metų šūkis – „Knyga – vasaros desertas“!</a:t>
            </a:r>
            <a:endParaRPr sz="2000" i="1">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lt-LT" sz="2000">
                <a:solidFill>
                  <a:schemeClr val="dk1"/>
                </a:solidFill>
                <a:latin typeface="Times New Roman"/>
                <a:ea typeface="Times New Roman"/>
                <a:cs typeface="Times New Roman"/>
                <a:sym typeface="Times New Roman"/>
              </a:rPr>
              <a:t>Skaitymo iššūkis – tai varžytuvės, vykstančios nuo birželio 1 d. iki rugpjūčio 31 d. visoje Lietuvoje. Iššūkį priėmę dalyviai (amžius nesvarbus) sutinka įveikti 5 skaitymo užduotis. Dalyvaujantys gali registruotis bibliotekoje arba savarankiškai interneto svetainėje vasarasuknyga.lt </a:t>
            </a: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r>
              <a:rPr lang="lt-LT" sz="2000">
                <a:solidFill>
                  <a:schemeClr val="dk1"/>
                </a:solidFill>
                <a:latin typeface="Times New Roman"/>
                <a:ea typeface="Times New Roman"/>
                <a:cs typeface="Times New Roman"/>
                <a:sym typeface="Times New Roman"/>
              </a:rPr>
              <a:t>Dalyviai, užsiregistravę interneto svetainėje, įvykdytas užduotis registruoja savarankiškai. Dalyviai, kuriems sunku užsiregistruoti patiems, bibliotekininkas jį užregistruoja.</a:t>
            </a:r>
            <a:endParaRPr sz="2000">
              <a:solidFill>
                <a:schemeClr val="dk1"/>
              </a:solidFill>
              <a:latin typeface="Times New Roman"/>
              <a:ea typeface="Times New Roman"/>
              <a:cs typeface="Times New Roman"/>
              <a:sym typeface="Times New Roman"/>
            </a:endParaRPr>
          </a:p>
          <a:p>
            <a:pPr marL="0" marR="0" lvl="0" indent="0" algn="l" rtl="0">
              <a:spcBef>
                <a:spcPts val="0"/>
              </a:spcBef>
              <a:spcAft>
                <a:spcPts val="0"/>
              </a:spcAft>
              <a:buNone/>
            </a:pPr>
            <a:endParaRPr sz="2000">
              <a:solidFill>
                <a:schemeClr val="dk1"/>
              </a:solidFill>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p:nvPr/>
        </p:nvSpPr>
        <p:spPr>
          <a:xfrm>
            <a:off x="387178" y="263611"/>
            <a:ext cx="1021491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REGISTRACIJOS EIGA:</a:t>
            </a:r>
            <a:endParaRPr/>
          </a:p>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SVETAINĖJE </a:t>
            </a:r>
            <a:r>
              <a:rPr lang="lt-LT" sz="1800" u="sng">
                <a:solidFill>
                  <a:schemeClr val="dk1"/>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WWW.VASARASUKNYGA.LT</a:t>
            </a:r>
            <a:r>
              <a:rPr lang="lt-LT" sz="1800">
                <a:solidFill>
                  <a:schemeClr val="dk1"/>
                </a:solidFill>
                <a:latin typeface="Times New Roman"/>
                <a:ea typeface="Times New Roman"/>
                <a:cs typeface="Times New Roman"/>
                <a:sym typeface="Times New Roman"/>
              </a:rPr>
              <a:t> PASPAUDŽIAME REGISTRACIJOS MENIU PUNKTĄ</a:t>
            </a:r>
            <a:endParaRPr sz="1800">
              <a:solidFill>
                <a:schemeClr val="dk1"/>
              </a:solidFill>
              <a:latin typeface="Times New Roman"/>
              <a:ea typeface="Times New Roman"/>
              <a:cs typeface="Times New Roman"/>
              <a:sym typeface="Times New Roman"/>
            </a:endParaRPr>
          </a:p>
        </p:txBody>
      </p:sp>
      <p:pic>
        <p:nvPicPr>
          <p:cNvPr id="91" name="Google Shape;91;p2"/>
          <p:cNvPicPr preferRelativeResize="0"/>
          <p:nvPr/>
        </p:nvPicPr>
        <p:blipFill rotWithShape="1">
          <a:blip r:embed="rId4">
            <a:alphaModFix/>
          </a:blip>
          <a:srcRect/>
          <a:stretch/>
        </p:blipFill>
        <p:spPr>
          <a:xfrm>
            <a:off x="387178" y="1359317"/>
            <a:ext cx="11409405" cy="5075529"/>
          </a:xfrm>
          <a:prstGeom prst="rect">
            <a:avLst/>
          </a:prstGeom>
          <a:noFill/>
          <a:ln>
            <a:noFill/>
          </a:ln>
        </p:spPr>
      </p:pic>
      <p:sp>
        <p:nvSpPr>
          <p:cNvPr id="92" name="Google Shape;92;p2"/>
          <p:cNvSpPr/>
          <p:nvPr/>
        </p:nvSpPr>
        <p:spPr>
          <a:xfrm>
            <a:off x="10264346" y="1499286"/>
            <a:ext cx="486033" cy="263611"/>
          </a:xfrm>
          <a:prstGeom prst="leftArrow">
            <a:avLst>
              <a:gd name="adj1" fmla="val 50000"/>
              <a:gd name="adj2" fmla="val 50000"/>
            </a:avLst>
          </a:prstGeom>
          <a:solidFill>
            <a:srgbClr val="C0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3" descr="Ekrano nukirtimas"/>
          <p:cNvPicPr preferRelativeResize="0"/>
          <p:nvPr/>
        </p:nvPicPr>
        <p:blipFill rotWithShape="1">
          <a:blip r:embed="rId3">
            <a:alphaModFix/>
          </a:blip>
          <a:srcRect/>
          <a:stretch/>
        </p:blipFill>
        <p:spPr>
          <a:xfrm>
            <a:off x="0" y="0"/>
            <a:ext cx="8825884" cy="6858000"/>
          </a:xfrm>
          <a:prstGeom prst="rect">
            <a:avLst/>
          </a:prstGeom>
          <a:noFill/>
          <a:ln>
            <a:noFill/>
          </a:ln>
        </p:spPr>
      </p:pic>
      <p:sp>
        <p:nvSpPr>
          <p:cNvPr id="98" name="Google Shape;98;p3"/>
          <p:cNvSpPr txBox="1"/>
          <p:nvPr/>
        </p:nvSpPr>
        <p:spPr>
          <a:xfrm>
            <a:off x="8825884" y="518984"/>
            <a:ext cx="3160170" cy="59093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Bibliotekininkas įveda skaitytojo:</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Vardą (kuriuo reiks prisijungti antrą kartą);</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Elektroninį paštą (jei skaitytojas jo neturi, galima vesti bibliotekos. Tą patį elektroninį paštą galima naudoti kelis kartus);</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Slaptažodį;</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Slaptažodį pakartoja;</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Pasirenka biblioteką, kurioje skaitytojas norės atsiimti skirtuką pabaigęs iššūkį</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Amžiaus kategoriją;</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Lytį;</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Telefono numerį;</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Pažymi, kad sutinka su projekto privatumo politika</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Pažymi, kad jis nėra robotas;</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Spaudžia REGISTRUOTIS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4"/>
          <p:cNvSpPr txBox="1"/>
          <p:nvPr/>
        </p:nvSpPr>
        <p:spPr>
          <a:xfrm>
            <a:off x="6178379" y="2323070"/>
            <a:ext cx="411068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PRISIJUNGIANT ANTRĄ KARTĄ</a:t>
            </a:r>
            <a:endParaRPr sz="1800">
              <a:solidFill>
                <a:schemeClr val="dk1"/>
              </a:solidFill>
              <a:latin typeface="Times New Roman"/>
              <a:ea typeface="Times New Roman"/>
              <a:cs typeface="Times New Roman"/>
              <a:sym typeface="Times New Roman"/>
            </a:endParaRPr>
          </a:p>
        </p:txBody>
      </p:sp>
      <p:pic>
        <p:nvPicPr>
          <p:cNvPr id="104" name="Google Shape;104;p4" descr="Ekrano nukirtimas"/>
          <p:cNvPicPr preferRelativeResize="0"/>
          <p:nvPr/>
        </p:nvPicPr>
        <p:blipFill rotWithShape="1">
          <a:blip r:embed="rId3">
            <a:alphaModFix/>
          </a:blip>
          <a:srcRect/>
          <a:stretch/>
        </p:blipFill>
        <p:spPr>
          <a:xfrm>
            <a:off x="529684" y="1260389"/>
            <a:ext cx="4714497" cy="4946822"/>
          </a:xfrm>
          <a:prstGeom prst="rect">
            <a:avLst/>
          </a:prstGeom>
          <a:noFill/>
          <a:ln>
            <a:noFill/>
          </a:ln>
        </p:spPr>
      </p:pic>
      <p:sp>
        <p:nvSpPr>
          <p:cNvPr id="105" name="Google Shape;105;p4"/>
          <p:cNvSpPr txBox="1"/>
          <p:nvPr/>
        </p:nvSpPr>
        <p:spPr>
          <a:xfrm>
            <a:off x="6178379" y="2817340"/>
            <a:ext cx="4679092"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ĮVEDAMAS VARTOTOJO VARDAS IR SLAPTAŽODIS</a:t>
            </a:r>
            <a:endParaRPr sz="1800">
              <a:solidFill>
                <a:schemeClr val="dk1"/>
              </a:solidFill>
              <a:latin typeface="Times New Roman"/>
              <a:ea typeface="Times New Roman"/>
              <a:cs typeface="Times New Roman"/>
              <a:sym typeface="Times New Roman"/>
            </a:endParaRPr>
          </a:p>
        </p:txBody>
      </p:sp>
      <p:sp>
        <p:nvSpPr>
          <p:cNvPr id="106" name="Google Shape;106;p4"/>
          <p:cNvSpPr txBox="1"/>
          <p:nvPr/>
        </p:nvSpPr>
        <p:spPr>
          <a:xfrm>
            <a:off x="529684" y="477796"/>
            <a:ext cx="4967418"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Į nurodytą elektroninį paštą ateina patvirtinimas, kad registracija skaitymo iššūkyje sėkminga! </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5" descr="Ekrano nukirtimas"/>
          <p:cNvPicPr preferRelativeResize="0"/>
          <p:nvPr/>
        </p:nvPicPr>
        <p:blipFill rotWithShape="1">
          <a:blip r:embed="rId3">
            <a:alphaModFix/>
          </a:blip>
          <a:srcRect/>
          <a:stretch/>
        </p:blipFill>
        <p:spPr>
          <a:xfrm>
            <a:off x="675503" y="2027297"/>
            <a:ext cx="10469436" cy="3429479"/>
          </a:xfrm>
          <a:prstGeom prst="rect">
            <a:avLst/>
          </a:prstGeom>
          <a:noFill/>
          <a:ln>
            <a:noFill/>
          </a:ln>
        </p:spPr>
      </p:pic>
      <p:sp>
        <p:nvSpPr>
          <p:cNvPr id="112" name="Google Shape;112;p5"/>
          <p:cNvSpPr txBox="1"/>
          <p:nvPr/>
        </p:nvSpPr>
        <p:spPr>
          <a:xfrm>
            <a:off x="675503" y="1103870"/>
            <a:ext cx="750467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PRISIJUNGĘS DALYVIS GALI ĮVESTI KNYGAS PAGAL UŽDUOTIS.</a:t>
            </a:r>
            <a:endParaRPr/>
          </a:p>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PRIE VIENOS UŽDUOTIES GALIMA ĮVESTI KELIAS KNYGAS</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6" descr="Ekrano nukirtimas"/>
          <p:cNvPicPr preferRelativeResize="0"/>
          <p:nvPr/>
        </p:nvPicPr>
        <p:blipFill rotWithShape="1">
          <a:blip r:embed="rId3">
            <a:alphaModFix/>
          </a:blip>
          <a:srcRect/>
          <a:stretch/>
        </p:blipFill>
        <p:spPr>
          <a:xfrm>
            <a:off x="2653562" y="1872997"/>
            <a:ext cx="6258798" cy="4858428"/>
          </a:xfrm>
          <a:prstGeom prst="rect">
            <a:avLst/>
          </a:prstGeom>
          <a:noFill/>
          <a:ln>
            <a:noFill/>
          </a:ln>
        </p:spPr>
      </p:pic>
      <p:sp>
        <p:nvSpPr>
          <p:cNvPr id="118" name="Google Shape;118;p6"/>
          <p:cNvSpPr txBox="1"/>
          <p:nvPr/>
        </p:nvSpPr>
        <p:spPr>
          <a:xfrm>
            <a:off x="2520778" y="535460"/>
            <a:ext cx="6796217" cy="1477328"/>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PASIRENKAMA UŽDUOTIS IŠ SĄRAŠO;</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KNYGĄ GALIMA PASIRINKTI IŠ REKOMENDUOJAMŲ ARBA ĮVESTI SAVO;</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NEPAMIRŠKITE ĮVERTINTI IR IŠSAUGOTI.</a:t>
            </a:r>
            <a:endParaRPr/>
          </a:p>
          <a:p>
            <a:pPr marL="0" marR="0" lvl="0" indent="0" algn="l" rtl="0">
              <a:spcBef>
                <a:spcPts val="0"/>
              </a:spcBef>
              <a:spcAft>
                <a:spcPts val="0"/>
              </a:spcAft>
              <a:buNone/>
            </a:pP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dcace7c6b4_0_0"/>
          <p:cNvSpPr txBox="1"/>
          <p:nvPr/>
        </p:nvSpPr>
        <p:spPr>
          <a:xfrm>
            <a:off x="22500" y="1065725"/>
            <a:ext cx="12147000" cy="4285200"/>
          </a:xfrm>
          <a:prstGeom prst="rect">
            <a:avLst/>
          </a:prstGeom>
          <a:noFill/>
          <a:ln>
            <a:noFill/>
          </a:ln>
        </p:spPr>
        <p:txBody>
          <a:bodyPr spcFirstLastPara="1" wrap="square" lIns="91425" tIns="91425" rIns="91425" bIns="91425" anchor="t" anchorCtr="0">
            <a:spAutoFit/>
          </a:bodyPr>
          <a:lstStyle/>
          <a:p>
            <a:pPr marL="0" lvl="0" indent="0" algn="just" rtl="0">
              <a:lnSpc>
                <a:spcPct val="115000"/>
              </a:lnSpc>
              <a:spcBef>
                <a:spcPts val="0"/>
              </a:spcBef>
              <a:spcAft>
                <a:spcPts val="0"/>
              </a:spcAft>
              <a:buNone/>
            </a:pPr>
            <a:r>
              <a:rPr lang="lt-LT" sz="1800" b="1">
                <a:solidFill>
                  <a:schemeClr val="dk1"/>
                </a:solidFill>
                <a:latin typeface="Times New Roman"/>
                <a:ea typeface="Times New Roman"/>
                <a:cs typeface="Times New Roman"/>
                <a:sym typeface="Times New Roman"/>
              </a:rPr>
              <a:t>Jei nepavyksta užsiregistruoti ar prisijungti:</a:t>
            </a:r>
            <a:endParaRPr sz="1800" b="1">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Galimi sprendimai:</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 Ar tinkamo ilgio kuriamas slaptažodis? (reikia, kad būtų bent 6 simboliai);</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 </a:t>
            </a:r>
            <a:r>
              <a:rPr lang="lt-LT" sz="1800" u="sng">
                <a:solidFill>
                  <a:schemeClr val="dk1"/>
                </a:solidFill>
                <a:latin typeface="Times New Roman"/>
                <a:ea typeface="Times New Roman"/>
                <a:cs typeface="Times New Roman"/>
                <a:sym typeface="Times New Roman"/>
              </a:rPr>
              <a:t>Rekomenduojama vardą vesti iš dviejų žodžių, kad būtų unikalus;</a:t>
            </a:r>
            <a:endParaRPr sz="1800" u="sng">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 Prisijungiant reikia vesti ne elektroninio pašto adresą, o sukurtą prisijungimo vardą;</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 Administratoriai gali pake</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isti slaptažodį ir skaitytojui pateikti naują;</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 Galime pasiūlyti užregistruoti skaitytoją jei atsiunčia visus duomenis;</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 Jei pamiršo slaptažodį, gali paspausti „Pamiršau slaptažodį“ ir į elektroninį paštą ateis naujas.</a:t>
            </a: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endParaRPr sz="1800">
              <a:solidFill>
                <a:schemeClr val="dk1"/>
              </a:solidFill>
              <a:latin typeface="Times New Roman"/>
              <a:ea typeface="Times New Roman"/>
              <a:cs typeface="Times New Roman"/>
              <a:sym typeface="Times New Roman"/>
            </a:endParaRPr>
          </a:p>
          <a:p>
            <a:pPr marL="0" lvl="0" indent="0" algn="just" rtl="0">
              <a:lnSpc>
                <a:spcPct val="115000"/>
              </a:lnSpc>
              <a:spcBef>
                <a:spcPts val="0"/>
              </a:spcBef>
              <a:spcAft>
                <a:spcPts val="0"/>
              </a:spcAft>
              <a:buNone/>
            </a:pPr>
            <a:r>
              <a:rPr lang="lt-LT" sz="1800">
                <a:solidFill>
                  <a:schemeClr val="dk1"/>
                </a:solidFill>
                <a:latin typeface="Times New Roman"/>
                <a:ea typeface="Times New Roman"/>
                <a:cs typeface="Times New Roman"/>
                <a:sym typeface="Times New Roman"/>
              </a:rPr>
              <a:t>Kiti dažniausiai skaitytojų užduodami klausimai: </a:t>
            </a:r>
            <a:r>
              <a:rPr lang="lt-LT" sz="1800" u="sng">
                <a:solidFill>
                  <a:srgbClr val="0000FF"/>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https://vasarasuknyga.lt/2021/05/21/duk/</a:t>
            </a:r>
            <a:endParaRPr sz="1800">
              <a:solidFill>
                <a:schemeClr val="dk1"/>
              </a:solidFill>
              <a:latin typeface="Times New Roman"/>
              <a:ea typeface="Times New Roman"/>
              <a:cs typeface="Times New Roman"/>
              <a:sym typeface="Times New Rom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7"/>
          <p:cNvSpPr txBox="1"/>
          <p:nvPr/>
        </p:nvSpPr>
        <p:spPr>
          <a:xfrm>
            <a:off x="255373" y="181232"/>
            <a:ext cx="11046941" cy="25853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SAVIVALDYBIŲ VIEŠŲJŲ BIBLIOTEKŲ (toliau SVB) KOORDINATORIAI TURI GALIMYBĘ PRISIJUNGTI PRIE SISTEMOS IR MATYTI KAIP SEKASI JŲ SKAITYTOJAMS!</a:t>
            </a:r>
            <a:endParaRPr/>
          </a:p>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EIGA:</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Užsiregistruoti kaip dalyviui, suvesti visus duomenis;</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Apskrities koordinatoriui elektroniniu paštu (</a:t>
            </a:r>
            <a:r>
              <a:rPr lang="lt-LT" sz="1800" u="sng">
                <a:solidFill>
                  <a:schemeClr val="dk1"/>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vardas.pavarde@avba.lt</a:t>
            </a:r>
            <a:r>
              <a:rPr lang="lt-LT" sz="1800">
                <a:solidFill>
                  <a:schemeClr val="dk1"/>
                </a:solidFill>
                <a:latin typeface="Times New Roman"/>
                <a:ea typeface="Times New Roman"/>
                <a:cs typeface="Times New Roman"/>
                <a:sym typeface="Times New Roman"/>
              </a:rPr>
              <a:t>) atsiųsti savo elektroninį paštą, kuriuo registravosi, SVB, kuriai atstovauja;</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Apskrities koordinatorius tą vartotoją sistemoje padaro koordinatoriumi ir priskiria jam savivaldybės biblioteką su filialais;</a:t>
            </a:r>
            <a:endParaRPr/>
          </a:p>
          <a:p>
            <a:pPr marL="285750" marR="0" lvl="0" indent="-285750" algn="l" rtl="0">
              <a:spcBef>
                <a:spcPts val="0"/>
              </a:spcBef>
              <a:spcAft>
                <a:spcPts val="0"/>
              </a:spcAft>
              <a:buClr>
                <a:schemeClr val="dk1"/>
              </a:buClr>
              <a:buSzPts val="1800"/>
              <a:buFont typeface="Arial"/>
              <a:buChar char="•"/>
            </a:pPr>
            <a:r>
              <a:rPr lang="lt-LT" sz="1800">
                <a:solidFill>
                  <a:schemeClr val="dk1"/>
                </a:solidFill>
                <a:latin typeface="Times New Roman"/>
                <a:ea typeface="Times New Roman"/>
                <a:cs typeface="Times New Roman"/>
                <a:sym typeface="Times New Roman"/>
              </a:rPr>
              <a:t>Gavus patvirtinimą, kad koordinatorius nustatytas, vartotojas prisijungia taip pat ir jau mato kitokį meniu:</a:t>
            </a:r>
            <a:endParaRPr sz="1800">
              <a:solidFill>
                <a:schemeClr val="dk1"/>
              </a:solidFill>
              <a:latin typeface="Times New Roman"/>
              <a:ea typeface="Times New Roman"/>
              <a:cs typeface="Times New Roman"/>
              <a:sym typeface="Times New Roman"/>
            </a:endParaRPr>
          </a:p>
        </p:txBody>
      </p:sp>
      <p:pic>
        <p:nvPicPr>
          <p:cNvPr id="129" name="Google Shape;129;p7" descr="Ekrano nukirtimas"/>
          <p:cNvPicPr preferRelativeResize="0"/>
          <p:nvPr/>
        </p:nvPicPr>
        <p:blipFill rotWithShape="1">
          <a:blip r:embed="rId4">
            <a:alphaModFix/>
          </a:blip>
          <a:srcRect/>
          <a:stretch/>
        </p:blipFill>
        <p:spPr>
          <a:xfrm>
            <a:off x="1631092" y="2733437"/>
            <a:ext cx="8254313" cy="4072814"/>
          </a:xfrm>
          <a:prstGeom prst="rect">
            <a:avLst/>
          </a:prstGeom>
          <a:noFill/>
          <a:ln>
            <a:noFill/>
          </a:ln>
        </p:spPr>
      </p:pic>
      <p:sp>
        <p:nvSpPr>
          <p:cNvPr id="130" name="Google Shape;130;p7"/>
          <p:cNvSpPr txBox="1"/>
          <p:nvPr/>
        </p:nvSpPr>
        <p:spPr>
          <a:xfrm>
            <a:off x="3674076" y="4011827"/>
            <a:ext cx="3245708" cy="37894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Priskirtų bibliotekų sąrašas </a:t>
            </a:r>
            <a:endParaRPr sz="1800">
              <a:solidFill>
                <a:schemeClr val="dk1"/>
              </a:solidFill>
              <a:latin typeface="Times New Roman"/>
              <a:ea typeface="Times New Roman"/>
              <a:cs typeface="Times New Roman"/>
              <a:sym typeface="Times New Roman"/>
            </a:endParaRPr>
          </a:p>
        </p:txBody>
      </p:sp>
      <p:sp>
        <p:nvSpPr>
          <p:cNvPr id="131" name="Google Shape;131;p7"/>
          <p:cNvSpPr/>
          <p:nvPr/>
        </p:nvSpPr>
        <p:spPr>
          <a:xfrm>
            <a:off x="3311611" y="4020065"/>
            <a:ext cx="362465" cy="370703"/>
          </a:xfrm>
          <a:prstGeom prst="downArrow">
            <a:avLst>
              <a:gd name="adj1" fmla="val 50000"/>
              <a:gd name="adj2" fmla="val 50000"/>
            </a:avLst>
          </a:prstGeom>
          <a:solidFill>
            <a:srgbClr val="C0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7"/>
          <p:cNvSpPr txBox="1"/>
          <p:nvPr/>
        </p:nvSpPr>
        <p:spPr>
          <a:xfrm>
            <a:off x="2949146" y="2783216"/>
            <a:ext cx="1655806"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1"/>
                </a:solidFill>
                <a:latin typeface="Times New Roman"/>
                <a:ea typeface="Times New Roman"/>
                <a:cs typeface="Times New Roman"/>
                <a:sym typeface="Times New Roman"/>
              </a:rPr>
              <a:t>Meniu punktai, kuriuos mato</a:t>
            </a:r>
            <a:endParaRPr sz="1600">
              <a:solidFill>
                <a:schemeClr val="dk1"/>
              </a:solidFill>
              <a:latin typeface="Times New Roman"/>
              <a:ea typeface="Times New Roman"/>
              <a:cs typeface="Times New Roman"/>
              <a:sym typeface="Times New Roman"/>
            </a:endParaRPr>
          </a:p>
        </p:txBody>
      </p:sp>
      <p:sp>
        <p:nvSpPr>
          <p:cNvPr id="133" name="Google Shape;133;p7"/>
          <p:cNvSpPr/>
          <p:nvPr/>
        </p:nvSpPr>
        <p:spPr>
          <a:xfrm>
            <a:off x="4366055" y="2843671"/>
            <a:ext cx="354227" cy="230660"/>
          </a:xfrm>
          <a:prstGeom prst="rightArrow">
            <a:avLst>
              <a:gd name="adj1" fmla="val 50000"/>
              <a:gd name="adj2" fmla="val 50000"/>
            </a:avLst>
          </a:prstGeom>
          <a:solidFill>
            <a:srgbClr val="C0000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p8" descr="Ekrano nukirtimas"/>
          <p:cNvPicPr preferRelativeResize="0"/>
          <p:nvPr/>
        </p:nvPicPr>
        <p:blipFill rotWithShape="1">
          <a:blip r:embed="rId3">
            <a:alphaModFix/>
          </a:blip>
          <a:srcRect/>
          <a:stretch/>
        </p:blipFill>
        <p:spPr>
          <a:xfrm>
            <a:off x="0" y="624706"/>
            <a:ext cx="12192000" cy="3592978"/>
          </a:xfrm>
          <a:prstGeom prst="rect">
            <a:avLst/>
          </a:prstGeom>
          <a:noFill/>
          <a:ln>
            <a:noFill/>
          </a:ln>
        </p:spPr>
      </p:pic>
      <p:pic>
        <p:nvPicPr>
          <p:cNvPr id="139" name="Google Shape;139;p8" descr="Ekrano nukirtimas"/>
          <p:cNvPicPr preferRelativeResize="0"/>
          <p:nvPr/>
        </p:nvPicPr>
        <p:blipFill rotWithShape="1">
          <a:blip r:embed="rId4">
            <a:alphaModFix/>
          </a:blip>
          <a:srcRect/>
          <a:stretch/>
        </p:blipFill>
        <p:spPr>
          <a:xfrm>
            <a:off x="493213" y="4829273"/>
            <a:ext cx="1030787" cy="1159636"/>
          </a:xfrm>
          <a:prstGeom prst="rect">
            <a:avLst/>
          </a:prstGeom>
          <a:noFill/>
          <a:ln>
            <a:noFill/>
          </a:ln>
        </p:spPr>
      </p:pic>
      <p:sp>
        <p:nvSpPr>
          <p:cNvPr id="140" name="Google Shape;140;p8"/>
          <p:cNvSpPr txBox="1"/>
          <p:nvPr/>
        </p:nvSpPr>
        <p:spPr>
          <a:xfrm>
            <a:off x="189469" y="255374"/>
            <a:ext cx="635961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KOORDINATORIUS MATO BIBLIOTEKŲ DALYVIUS:</a:t>
            </a:r>
            <a:endParaRPr sz="1800">
              <a:solidFill>
                <a:schemeClr val="dk1"/>
              </a:solidFill>
              <a:latin typeface="Times New Roman"/>
              <a:ea typeface="Times New Roman"/>
              <a:cs typeface="Times New Roman"/>
              <a:sym typeface="Times New Roman"/>
            </a:endParaRPr>
          </a:p>
        </p:txBody>
      </p:sp>
      <p:sp>
        <p:nvSpPr>
          <p:cNvPr id="141" name="Google Shape;141;p8"/>
          <p:cNvSpPr txBox="1"/>
          <p:nvPr/>
        </p:nvSpPr>
        <p:spPr>
          <a:xfrm>
            <a:off x="2388973" y="5226061"/>
            <a:ext cx="9457038"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800">
                <a:solidFill>
                  <a:schemeClr val="dk1"/>
                </a:solidFill>
                <a:latin typeface="Times New Roman"/>
                <a:ea typeface="Times New Roman"/>
                <a:cs typeface="Times New Roman"/>
                <a:sym typeface="Times New Roman"/>
              </a:rPr>
              <a:t>PASPAUDUS ANT ŠIO ŽENKLO, GALIMA PAMATYTI KOKIAS KNYGAS JIS PERSKAITĖ</a:t>
            </a:r>
            <a:endParaRPr sz="1800">
              <a:solidFill>
                <a:schemeClr val="dk1"/>
              </a:solidFill>
              <a:latin typeface="Times New Roman"/>
              <a:ea typeface="Times New Roman"/>
              <a:cs typeface="Times New Roman"/>
              <a:sym typeface="Times New Roman"/>
            </a:endParaRPr>
          </a:p>
        </p:txBody>
      </p:sp>
      <p:sp>
        <p:nvSpPr>
          <p:cNvPr id="142" name="Google Shape;142;p8"/>
          <p:cNvSpPr/>
          <p:nvPr/>
        </p:nvSpPr>
        <p:spPr>
          <a:xfrm>
            <a:off x="1614616" y="5224425"/>
            <a:ext cx="683741" cy="369332"/>
          </a:xfrm>
          <a:prstGeom prst="leftArrow">
            <a:avLst>
              <a:gd name="adj1" fmla="val 50000"/>
              <a:gd name="adj2" fmla="val 50000"/>
            </a:avLst>
          </a:prstGeom>
          <a:solidFill>
            <a:schemeClr val="accent1"/>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9"/>
          <p:cNvSpPr txBox="1"/>
          <p:nvPr/>
        </p:nvSpPr>
        <p:spPr>
          <a:xfrm>
            <a:off x="1367482" y="1993557"/>
            <a:ext cx="9605318" cy="267765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lt-LT" sz="2800">
                <a:solidFill>
                  <a:schemeClr val="dk1"/>
                </a:solidFill>
                <a:latin typeface="Times New Roman"/>
                <a:ea typeface="Times New Roman"/>
                <a:cs typeface="Times New Roman"/>
                <a:sym typeface="Times New Roman"/>
              </a:rPr>
              <a:t>KOORDINATORIUS NEGALI NIEKO KEISTI, TIK STEBĖTI PROJEKTO EIGĄ, MATYTI UŽSIREGISTRAVUSIUS SKAITYTOJUS IR T.T.</a:t>
            </a:r>
            <a:endParaRPr/>
          </a:p>
          <a:p>
            <a:pPr marL="0" marR="0" lvl="0" indent="0" algn="ctr" rtl="0">
              <a:spcBef>
                <a:spcPts val="0"/>
              </a:spcBef>
              <a:spcAft>
                <a:spcPts val="0"/>
              </a:spcAft>
              <a:buNone/>
            </a:pPr>
            <a:r>
              <a:rPr lang="lt-LT" sz="2800">
                <a:solidFill>
                  <a:schemeClr val="dk1"/>
                </a:solidFill>
                <a:latin typeface="Times New Roman"/>
                <a:ea typeface="Times New Roman"/>
                <a:cs typeface="Times New Roman"/>
                <a:sym typeface="Times New Roman"/>
              </a:rPr>
              <a:t>DĖL NETIKSLIOS INFORMACIJOS GALIMA KREIPTIS Į APSKRITIES KOORDINATORIŲ (dėl dalyvaujančios bibliotekos ar kitais klausimais)</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10"/>
          <p:cNvSpPr/>
          <p:nvPr/>
        </p:nvSpPr>
        <p:spPr>
          <a:xfrm>
            <a:off x="3954161" y="854899"/>
            <a:ext cx="7661189" cy="3956468"/>
          </a:xfrm>
          <a:prstGeom prst="rect">
            <a:avLst/>
          </a:prstGeom>
          <a:noFill/>
          <a:ln>
            <a:noFill/>
          </a:ln>
        </p:spPr>
        <p:txBody>
          <a:bodyPr spcFirstLastPara="1" wrap="square" lIns="91425" tIns="45700" rIns="91425" bIns="45700" anchor="t" anchorCtr="0">
            <a:spAutoFit/>
          </a:bodyPr>
          <a:lstStyle/>
          <a:p>
            <a:pPr marL="0" marR="0" lvl="0" indent="0" algn="just" rtl="0">
              <a:lnSpc>
                <a:spcPct val="107000"/>
              </a:lnSpc>
              <a:spcBef>
                <a:spcPts val="0"/>
              </a:spcBef>
              <a:spcAft>
                <a:spcPts val="0"/>
              </a:spcAft>
              <a:buNone/>
            </a:pPr>
            <a:r>
              <a:rPr lang="lt-LT" sz="1800">
                <a:solidFill>
                  <a:schemeClr val="dk1"/>
                </a:solidFill>
                <a:latin typeface="Times New Roman"/>
                <a:ea typeface="Times New Roman"/>
                <a:cs typeface="Times New Roman"/>
                <a:sym typeface="Times New Roman"/>
              </a:rPr>
              <a:t>Visi dalyviai, įveikę „Vasara su knyga“ Skaitymo iššūkį, dalyvaus bendroje loterijoje, kurioje galės laimėti pagrindinius prizus, kuriuos skelbsime birželio 1 d. „Skaitymo iššūkyje“ dalyvaujančios bibliotekos apdovanos visus iššūkį įveikusius dalyvius ir papildomais prizais. Papildomi prizai bus padalinti dalyvaujančioms bibliotekoms pasibaigus varžytuvėms. Kaip ir kasmet, bus apdovanotos aktyviausios bibliotekos. Bibliotekininkai „Skaitymo iššūkyje“ dalyvauti negali. </a:t>
            </a:r>
            <a:endParaRPr sz="1600">
              <a:solidFill>
                <a:schemeClr val="dk1"/>
              </a:solidFill>
              <a:latin typeface="Calibri"/>
              <a:ea typeface="Calibri"/>
              <a:cs typeface="Calibri"/>
              <a:sym typeface="Calibri"/>
            </a:endParaRPr>
          </a:p>
          <a:p>
            <a:pPr marL="0" marR="0" lvl="0" indent="0" algn="just" rtl="0">
              <a:lnSpc>
                <a:spcPct val="107000"/>
              </a:lnSpc>
              <a:spcBef>
                <a:spcPts val="800"/>
              </a:spcBef>
              <a:spcAft>
                <a:spcPts val="0"/>
              </a:spcAft>
              <a:buNone/>
            </a:pPr>
            <a:r>
              <a:rPr lang="lt-LT" sz="1800">
                <a:solidFill>
                  <a:schemeClr val="dk1"/>
                </a:solidFill>
                <a:latin typeface="Times New Roman"/>
                <a:ea typeface="Times New Roman"/>
                <a:cs typeface="Times New Roman"/>
                <a:sym typeface="Times New Roman"/>
              </a:rPr>
              <a:t>Visas „Skaitymo iššūkio“ taisykles rasite adresu </a:t>
            </a:r>
            <a:r>
              <a:rPr lang="lt-LT" sz="1800" u="sng">
                <a:solidFill>
                  <a:srgbClr val="0563C1"/>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http://vasarasuknyga.lt/taisykles/</a:t>
            </a:r>
            <a:endParaRPr sz="1600">
              <a:solidFill>
                <a:schemeClr val="dk1"/>
              </a:solidFill>
              <a:latin typeface="Calibri"/>
              <a:ea typeface="Calibri"/>
              <a:cs typeface="Calibri"/>
              <a:sym typeface="Calibri"/>
            </a:endParaRPr>
          </a:p>
          <a:p>
            <a:pPr marL="0" marR="0" lvl="0" indent="0" algn="just" rtl="0">
              <a:lnSpc>
                <a:spcPct val="107000"/>
              </a:lnSpc>
              <a:spcBef>
                <a:spcPts val="800"/>
              </a:spcBef>
              <a:spcAft>
                <a:spcPts val="0"/>
              </a:spcAft>
              <a:buNone/>
            </a:pPr>
            <a:r>
              <a:rPr lang="lt-LT" sz="1800">
                <a:solidFill>
                  <a:schemeClr val="dk1"/>
                </a:solidFill>
                <a:latin typeface="Times New Roman"/>
                <a:ea typeface="Times New Roman"/>
                <a:cs typeface="Times New Roman"/>
                <a:sym typeface="Times New Roman"/>
              </a:rPr>
              <a:t>Oficiali „Skaitymo iššūkio“ viešinimo kampanija prasideda birželio 1 d. Kviečiame dalyvaujančias bibliotekas dalintis pranešimais spaudai, Vasara su knyga FB https://www.facebook.com/vasarasuknyga/ įrašais ir kt. medžiaga.</a:t>
            </a:r>
            <a:endParaRPr sz="1600">
              <a:solidFill>
                <a:schemeClr val="dk1"/>
              </a:solidFill>
              <a:latin typeface="Calibri"/>
              <a:ea typeface="Calibri"/>
              <a:cs typeface="Calibri"/>
              <a:sym typeface="Calibri"/>
            </a:endParaRPr>
          </a:p>
          <a:p>
            <a:pPr marL="0" marR="0" lvl="0" indent="0" algn="just" rtl="0">
              <a:lnSpc>
                <a:spcPct val="107000"/>
              </a:lnSpc>
              <a:spcBef>
                <a:spcPts val="800"/>
              </a:spcBef>
              <a:spcAft>
                <a:spcPts val="0"/>
              </a:spcAft>
              <a:buNone/>
            </a:pPr>
            <a:r>
              <a:rPr lang="lt-LT" sz="1800">
                <a:solidFill>
                  <a:schemeClr val="dk1"/>
                </a:solidFill>
                <a:latin typeface="Times New Roman"/>
                <a:ea typeface="Times New Roman"/>
                <a:cs typeface="Times New Roman"/>
                <a:sym typeface="Times New Roman"/>
              </a:rPr>
              <a:t>Smagaus Jums ir Jūsų skaitytojams „Skaitymo iššūkio“!</a:t>
            </a:r>
            <a:endParaRPr sz="1600">
              <a:solidFill>
                <a:schemeClr val="dk1"/>
              </a:solidFill>
              <a:latin typeface="Calibri"/>
              <a:ea typeface="Calibri"/>
              <a:cs typeface="Calibri"/>
              <a:sym typeface="Calibri"/>
            </a:endParaRPr>
          </a:p>
        </p:txBody>
      </p:sp>
      <p:pic>
        <p:nvPicPr>
          <p:cNvPr id="153" name="Google Shape;153;p10"/>
          <p:cNvPicPr preferRelativeResize="0"/>
          <p:nvPr/>
        </p:nvPicPr>
        <p:blipFill rotWithShape="1">
          <a:blip r:embed="rId4">
            <a:alphaModFix/>
          </a:blip>
          <a:srcRect/>
          <a:stretch/>
        </p:blipFill>
        <p:spPr>
          <a:xfrm>
            <a:off x="107091" y="1817293"/>
            <a:ext cx="4029464" cy="3459487"/>
          </a:xfrm>
          <a:prstGeom prst="rect">
            <a:avLst/>
          </a:prstGeom>
          <a:noFill/>
          <a:ln>
            <a:noFill/>
          </a:ln>
        </p:spPr>
      </p:pic>
    </p:spTree>
  </p:cSld>
  <p:clrMapOvr>
    <a:masterClrMapping/>
  </p:clrMapOvr>
</p:sld>
</file>

<file path=ppt/theme/theme1.xml><?xml version="1.0" encoding="utf-8"?>
<a:theme xmlns:a="http://schemas.openxmlformats.org/drawingml/2006/main" name="„Office“ tema">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582</Words>
  <Application>Microsoft Office PowerPoint</Application>
  <PresentationFormat>Pasirinktinai</PresentationFormat>
  <Paragraphs>58</Paragraphs>
  <Slides>11</Slides>
  <Notes>11</Notes>
  <HiddenSlides>0</HiddenSlides>
  <MMClips>0</MMClips>
  <ScaleCrop>false</ScaleCrop>
  <HeadingPairs>
    <vt:vector size="4" baseType="variant">
      <vt:variant>
        <vt:lpstr>Tema</vt:lpstr>
      </vt:variant>
      <vt:variant>
        <vt:i4>1</vt:i4>
      </vt:variant>
      <vt:variant>
        <vt:lpstr>Skaidrių pavadinimai</vt:lpstr>
      </vt:variant>
      <vt:variant>
        <vt:i4>11</vt:i4>
      </vt:variant>
    </vt:vector>
  </HeadingPairs>
  <TitlesOfParts>
    <vt:vector size="12" baseType="lpstr">
      <vt:lpstr>„Office“ tema</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lpstr>PowerPoint pristatymas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pristatymas</dc:title>
  <dc:creator>mokinys pavb</dc:creator>
  <cp:lastModifiedBy>Odeta Maziliauskienė</cp:lastModifiedBy>
  <cp:revision>1</cp:revision>
  <dcterms:created xsi:type="dcterms:W3CDTF">2020-05-20T11:07:58Z</dcterms:created>
  <dcterms:modified xsi:type="dcterms:W3CDTF">2021-05-25T13:13:45Z</dcterms:modified>
</cp:coreProperties>
</file>